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8895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Roboto Condensed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48" Type="http://schemas.openxmlformats.org/officeDocument/2006/relationships/font" Target="fonts/Poppi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Poppi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64" Type="http://schemas.openxmlformats.org/officeDocument/2006/relationships/font" Target="fonts/OpenSans-regular.fntdata"/><Relationship Id="rId63" Type="http://schemas.openxmlformats.org/officeDocument/2006/relationships/font" Target="fonts/RobotoMono-boldItalic.fntdata"/><Relationship Id="rId66" Type="http://schemas.openxmlformats.org/officeDocument/2006/relationships/font" Target="fonts/OpenSans-italic.fntdata"/><Relationship Id="rId65" Type="http://schemas.openxmlformats.org/officeDocument/2006/relationships/font" Target="fonts/OpenSans-bold.fntdata"/><Relationship Id="rId67" Type="http://schemas.openxmlformats.org/officeDocument/2006/relationships/font" Target="fonts/OpenSans-boldItalic.fntdata"/><Relationship Id="rId60" Type="http://schemas.openxmlformats.org/officeDocument/2006/relationships/font" Target="fonts/RobotoMono-regular.fntdata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RobotoCondensed-bold.fntdata"/><Relationship Id="rId52" Type="http://schemas.openxmlformats.org/officeDocument/2006/relationships/font" Target="fonts/RobotoCondensed-regular.fntdata"/><Relationship Id="rId55" Type="http://schemas.openxmlformats.org/officeDocument/2006/relationships/font" Target="fonts/RobotoCondensed-boldItalic.fntdata"/><Relationship Id="rId54" Type="http://schemas.openxmlformats.org/officeDocument/2006/relationships/font" Target="fonts/RobotoCondensed-italic.fntdata"/><Relationship Id="rId57" Type="http://schemas.openxmlformats.org/officeDocument/2006/relationships/font" Target="fonts/RobotoLight-bold.fntdata"/><Relationship Id="rId56" Type="http://schemas.openxmlformats.org/officeDocument/2006/relationships/font" Target="fonts/RobotoLight-regular.fntdata"/><Relationship Id="rId59" Type="http://schemas.openxmlformats.org/officeDocument/2006/relationships/font" Target="fonts/RobotoLight-boldItalic.fntdata"/><Relationship Id="rId58" Type="http://schemas.openxmlformats.org/officeDocument/2006/relationships/font" Target="fonts/Roboto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8c555411b_0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8c55541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7a6a33a0a8_0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7a6a33a0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7a6a33a0a8_0_5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7a6a33a0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7a6a33a0a8_0_14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7a6a33a0a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7a6a33a0a8_0_2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7a6a33a0a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7a6a33a0a8_0_2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7a6a33a0a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7a6a33a0a8_0_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7a6a33a0a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d2f28dd56_0_233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d2f28dd56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7a6a33a0a8_0_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7a6a33a0a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7a6a33a0a8_0_16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7a6a33a0a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7992f7de5e_2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7992f7de5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7992f7de5e_2_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7992f7de5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7a6a33a0a8_0_2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7a6a33a0a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7a6a33a0a8_0_2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7a6a33a0a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8d2f28dd56_0_234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8d2f28dd56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7a6a33a0a8_0_3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7a6a33a0a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7a6a33a0a8_0_3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7a6a33a0a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d2f28dd56_0_34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d2f28dd56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d2f28dd56_0_23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d2f28dd56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8d2f28dd56_0_231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8d2f28dd56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7a6a33a0a8_0_20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7a6a33a0a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8d2f28dd56_0_113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8d2f28dd56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8d2f28dd56_0_228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8d2f28dd56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8d2f28dd56_0_22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8d2f28dd56_0_2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8d2f28dd56_0_222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8d2f28dd56_0_2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8d2f28dd56_0_224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8d2f28dd56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8d2f28dd56_0_225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8d2f28dd56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8d2f28dd56_0_226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8d2f28dd56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d2f28dd56_0_223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d2f28dd56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8d2f28dd56_0_227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8d2f28dd56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8d2f28dd56_0_346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8d2f28dd56_0_3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7992f7de5e_2_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7992f7de5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8d2f28dd56_0_1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8d2f28dd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d2f28dd56_0_111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d2f28dd56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d2f28dd56_0_229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8d2f28dd56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7a6a33a0a8_0_4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7a6a33a0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7992f7de5e_2_34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7992f7de5e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992f7de5e_2_35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992f7de5e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6" Type="http://schemas.openxmlformats.org/officeDocument/2006/relationships/theme" Target="../theme/theme2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akevdp.github.io/blog/2014/05/05/introduction-to-the-python-buffer-protocol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blog.djnavarro.net/posts/2022-09-09_reticulated-arrow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bservablehq.com/@kylebarron/prototyping-georust-geoarrow-in-webassembly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presentation/d/1qtXUQzMuIa8NYIKUa1RKfSwvgpeccY-wrPrYqsb_8rE/edit#slide=id.g7db7fb98fb_1_21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hyperlink" Target="https://observablehq.com/@kylebarron/geoparquet-on-the-we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s.io/lonboard" TargetMode="External"/><Relationship Id="rId4" Type="http://schemas.openxmlformats.org/officeDocument/2006/relationships/hyperlink" Target="https://github.com/geoarrow/deck.gl-layers" TargetMode="External"/><Relationship Id="rId5" Type="http://schemas.openxmlformats.org/officeDocument/2006/relationships/hyperlink" Target="https://observablehq.com/@kylebarro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7"/>
          <p:cNvSpPr txBox="1"/>
          <p:nvPr>
            <p:ph type="title"/>
          </p:nvPr>
        </p:nvSpPr>
        <p:spPr>
          <a:xfrm>
            <a:off x="457200" y="1828800"/>
            <a:ext cx="56373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and GeoArrow in deck.gl</a:t>
            </a:r>
            <a:endParaRPr/>
          </a:p>
        </p:txBody>
      </p:sp>
      <p:sp>
        <p:nvSpPr>
          <p:cNvPr id="1090" name="Google Shape;1090;p107"/>
          <p:cNvSpPr txBox="1"/>
          <p:nvPr>
            <p:ph idx="1" type="subTitle"/>
          </p:nvPr>
        </p:nvSpPr>
        <p:spPr>
          <a:xfrm>
            <a:off x="6703923" y="27301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Cloud Engineer @ Development Seed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7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74" y="3045050"/>
            <a:ext cx="10736801" cy="38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16"/>
          <p:cNvSpPr txBox="1"/>
          <p:nvPr>
            <p:ph idx="2" type="title"/>
          </p:nvPr>
        </p:nvSpPr>
        <p:spPr>
          <a:xfrm>
            <a:off x="457194" y="1897325"/>
            <a:ext cx="8122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GeoParquet developed by broad community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GeoArrow</a:t>
            </a:r>
            <a:endParaRPr/>
          </a:p>
        </p:txBody>
      </p:sp>
      <p:sp>
        <p:nvSpPr>
          <p:cNvPr id="1175" name="Google Shape;1175;p1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Enabling zero-copy data interoperability for geospatial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8"/>
          <p:cNvSpPr txBox="1"/>
          <p:nvPr>
            <p:ph idx="2" type="subTitle"/>
          </p:nvPr>
        </p:nvSpPr>
        <p:spPr>
          <a:xfrm>
            <a:off x="7096475" y="5993725"/>
            <a:ext cx="2982300" cy="73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- Jake VanderPlas (</a:t>
            </a:r>
            <a:r>
              <a:rPr lang="en" u="sng">
                <a:solidFill>
                  <a:schemeClr val="hlink"/>
                </a:solidFill>
                <a:hlinkClick r:id="rId3"/>
              </a:rPr>
              <a:t>An Introduction to the Python Buffer Protocol</a:t>
            </a:r>
            <a:r>
              <a:rPr lang="en">
                <a:solidFill>
                  <a:srgbClr val="999999"/>
                </a:solidFill>
              </a:rPr>
              <a:t>, 2014</a:t>
            </a:r>
            <a:r>
              <a:rPr lang="en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1181" name="Google Shape;1181;p118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363030"/>
                </a:solidFill>
              </a:rPr>
              <a:t>“This cannot be emphasized enough: it is fundamentally the Buffer Protocol and related NumPy functionality that make Python useful as a scientific computing platform.”</a:t>
            </a:r>
            <a:endParaRPr/>
          </a:p>
        </p:txBody>
      </p:sp>
      <p:sp>
        <p:nvSpPr>
          <p:cNvPr id="1182" name="Google Shape;1182;p118"/>
          <p:cNvSpPr txBox="1"/>
          <p:nvPr>
            <p:ph type="title"/>
          </p:nvPr>
        </p:nvSpPr>
        <p:spPr>
          <a:xfrm>
            <a:off x="457200" y="1577675"/>
            <a:ext cx="40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scientific Python libraries</a:t>
            </a:r>
            <a:endParaRPr/>
          </a:p>
        </p:txBody>
      </p:sp>
      <p:sp>
        <p:nvSpPr>
          <p:cNvPr id="1183" name="Google Shape;1183;p118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Buffer Protocol (2006)</a:t>
            </a:r>
            <a:endParaRPr/>
          </a:p>
        </p:txBody>
      </p:sp>
      <p:sp>
        <p:nvSpPr>
          <p:cNvPr id="1184" name="Google Shape;1184;p118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Problem</a:t>
            </a:r>
            <a:r>
              <a:rPr lang="en" sz="1400">
                <a:solidFill>
                  <a:schemeClr val="dk1"/>
                </a:solidFill>
              </a:rPr>
              <a:t>: Expensive to copy &amp; convert array data between Python libraries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Solution</a:t>
            </a:r>
            <a:r>
              <a:rPr lang="en" sz="1400">
                <a:solidFill>
                  <a:schemeClr val="dk1"/>
                </a:solidFill>
              </a:rPr>
              <a:t>: Protocol for zero-copy sharing of multi-dimensional array data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Enabled widespread innovation on top of NumPy (v1.0 in 2006)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9"/>
          <p:cNvSpPr txBox="1"/>
          <p:nvPr>
            <p:ph type="title"/>
          </p:nvPr>
        </p:nvSpPr>
        <p:spPr>
          <a:xfrm>
            <a:off x="457200" y="1591325"/>
            <a:ext cx="3927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1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(2015)</a:t>
            </a:r>
            <a:endParaRPr/>
          </a:p>
        </p:txBody>
      </p:sp>
      <p:pic>
        <p:nvPicPr>
          <p:cNvPr id="1191" name="Google Shape;119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162" y="620575"/>
            <a:ext cx="5029375" cy="2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9"/>
          <p:cNvSpPr txBox="1"/>
          <p:nvPr>
            <p:ph idx="1" type="body"/>
          </p:nvPr>
        </p:nvSpPr>
        <p:spPr>
          <a:xfrm>
            <a:off x="457200" y="2742075"/>
            <a:ext cx="6386700" cy="2655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Problem</a:t>
            </a:r>
            <a:r>
              <a:rPr lang="e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Pandas library for tabular data implemented on top of NumPy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Expensive to copy &amp; convert </a:t>
            </a:r>
            <a:r>
              <a:rPr i="1" lang="en" sz="1400">
                <a:solidFill>
                  <a:schemeClr val="dk1"/>
                </a:solidFill>
              </a:rPr>
              <a:t>tabular</a:t>
            </a:r>
            <a:r>
              <a:rPr lang="en" sz="1400">
                <a:solidFill>
                  <a:schemeClr val="dk1"/>
                </a:solidFill>
              </a:rPr>
              <a:t> data between languages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Solution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Protocol for </a:t>
            </a:r>
            <a:r>
              <a:rPr b="1" lang="en" sz="1400">
                <a:solidFill>
                  <a:schemeClr val="dk1"/>
                </a:solidFill>
              </a:rPr>
              <a:t>language-independent</a:t>
            </a:r>
            <a:r>
              <a:rPr lang="en" sz="1400">
                <a:solidFill>
                  <a:schemeClr val="dk1"/>
                </a:solidFill>
              </a:rPr>
              <a:t> zero-copy sharing of columnar tabular data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Extensive type system, including nested types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Think of Arrow as equivalent data </a:t>
            </a:r>
            <a:r>
              <a:rPr lang="en" sz="1400">
                <a:solidFill>
                  <a:schemeClr val="dk1"/>
                </a:solidFill>
              </a:rPr>
              <a:t>structure</a:t>
            </a:r>
            <a:r>
              <a:rPr lang="en" sz="1400">
                <a:solidFill>
                  <a:schemeClr val="dk1"/>
                </a:solidFill>
              </a:rPr>
              <a:t> for pandas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DataFrame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Has become the standard memory format for modern analytical tools: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Pandas, Polars, Velox, DuckDB, DataFusion, cuDF</a:t>
            </a:r>
            <a:endParaRPr sz="1400"/>
          </a:p>
        </p:txBody>
      </p:sp>
      <p:pic>
        <p:nvPicPr>
          <p:cNvPr id="1193" name="Google Shape;119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75" y="3601525"/>
            <a:ext cx="54673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9"/>
          <p:cNvSpPr txBox="1"/>
          <p:nvPr>
            <p:ph type="title"/>
          </p:nvPr>
        </p:nvSpPr>
        <p:spPr>
          <a:xfrm>
            <a:off x="7740060" y="27253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Arrow</a:t>
            </a:r>
            <a:endParaRPr/>
          </a:p>
        </p:txBody>
      </p:sp>
      <p:sp>
        <p:nvSpPr>
          <p:cNvPr id="1195" name="Google Shape;1195;p119"/>
          <p:cNvSpPr txBox="1"/>
          <p:nvPr>
            <p:ph type="title"/>
          </p:nvPr>
        </p:nvSpPr>
        <p:spPr>
          <a:xfrm>
            <a:off x="7740060" y="3491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Arrow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0"/>
          <p:cNvSpPr txBox="1"/>
          <p:nvPr>
            <p:ph type="title"/>
          </p:nvPr>
        </p:nvSpPr>
        <p:spPr>
          <a:xfrm>
            <a:off x="457200" y="1591325"/>
            <a:ext cx="38289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2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(2016)</a:t>
            </a:r>
            <a:endParaRPr/>
          </a:p>
        </p:txBody>
      </p:sp>
      <p:pic>
        <p:nvPicPr>
          <p:cNvPr id="1202" name="Google Shape;12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125" y="1556100"/>
            <a:ext cx="5249292" cy="3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0"/>
          <p:cNvSpPr txBox="1"/>
          <p:nvPr>
            <p:ph idx="1" type="body"/>
          </p:nvPr>
        </p:nvSpPr>
        <p:spPr>
          <a:xfrm>
            <a:off x="457200" y="2742075"/>
            <a:ext cx="6386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Data sharing within a memory space is always O(1)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Here: R </a:t>
            </a:r>
            <a:r>
              <a:rPr lang="en" sz="1400">
                <a:solidFill>
                  <a:schemeClr val="dk1"/>
                </a:solidFill>
              </a:rPr>
              <a:t>&lt;--&gt; Python 👉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But also: Web Workers, WebAssembly -&gt; JS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04" name="Google Shape;1204;p120"/>
          <p:cNvSpPr txBox="1"/>
          <p:nvPr>
            <p:ph idx="1" type="body"/>
          </p:nvPr>
        </p:nvSpPr>
        <p:spPr>
          <a:xfrm>
            <a:off x="7857075" y="5368350"/>
            <a:ext cx="28014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Danielle Navarro (</a:t>
            </a:r>
            <a:r>
              <a:rPr lang="en" sz="1120" u="sng">
                <a:solidFill>
                  <a:schemeClr val="hlink"/>
                </a:solidFill>
                <a:hlinkClick r:id="rId4"/>
              </a:rPr>
              <a:t>Passing Arrow data between R and Python with reticulate</a:t>
            </a:r>
            <a:r>
              <a:rPr lang="en" sz="1120">
                <a:solidFill>
                  <a:schemeClr val="dk1"/>
                </a:solidFill>
              </a:rPr>
              <a:t>)</a:t>
            </a:r>
            <a:endParaRPr sz="11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210" name="Google Shape;1210;p12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(2020-)</a:t>
            </a:r>
            <a:endParaRPr/>
          </a:p>
        </p:txBody>
      </p:sp>
      <p:pic>
        <p:nvPicPr>
          <p:cNvPr id="1211" name="Google Shape;12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319" y="3466900"/>
            <a:ext cx="4599549" cy="323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21"/>
          <p:cNvSpPr txBox="1"/>
          <p:nvPr>
            <p:ph idx="1" type="body"/>
          </p:nvPr>
        </p:nvSpPr>
        <p:spPr>
          <a:xfrm>
            <a:off x="457200" y="2924775"/>
            <a:ext cx="6634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Problem</a:t>
            </a:r>
            <a:r>
              <a:rPr lang="e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Expensive to copy &amp; convert </a:t>
            </a:r>
            <a:r>
              <a:rPr i="1" lang="en" sz="1400">
                <a:solidFill>
                  <a:schemeClr val="dk1"/>
                </a:solidFill>
              </a:rPr>
              <a:t>geospatial</a:t>
            </a:r>
            <a:r>
              <a:rPr lang="en" sz="1400">
                <a:solidFill>
                  <a:schemeClr val="dk1"/>
                </a:solidFill>
              </a:rPr>
              <a:t> tabular data between systems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Python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 sz="1400">
                <a:solidFill>
                  <a:schemeClr val="dk1"/>
                </a:solidFill>
              </a:rPr>
              <a:t> protocol exists but GeoJSON serialization is slow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Solution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Protocol for </a:t>
            </a:r>
            <a:r>
              <a:rPr b="1" lang="en" sz="1400">
                <a:solidFill>
                  <a:schemeClr val="dk1"/>
                </a:solidFill>
              </a:rPr>
              <a:t>language-independent</a:t>
            </a:r>
            <a:r>
              <a:rPr lang="en" sz="1400">
                <a:solidFill>
                  <a:schemeClr val="dk1"/>
                </a:solidFill>
              </a:rPr>
              <a:t> zero-copy sharing of </a:t>
            </a:r>
            <a:r>
              <a:rPr i="1" lang="en" sz="1400">
                <a:solidFill>
                  <a:schemeClr val="dk1"/>
                </a:solidFill>
              </a:rPr>
              <a:t>geospatial</a:t>
            </a:r>
            <a:r>
              <a:rPr lang="en" sz="1400">
                <a:solidFill>
                  <a:schemeClr val="dk1"/>
                </a:solidFill>
              </a:rPr>
              <a:t> tabular data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Defines storage of vector geospatial data in Apache Arrow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Full Arrow type system available for attributes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Progress towards wide adoption: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GDAL RFC 86: Load any GDAL-supported vector format as a GeoArrow table.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Integrated into GeoPandas, DuckDB Spatial, cuSpatial</a:t>
            </a:r>
            <a:endParaRPr sz="1400"/>
          </a:p>
        </p:txBody>
      </p:sp>
      <p:pic>
        <p:nvPicPr>
          <p:cNvPr id="1213" name="Google Shape;121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413" y="154949"/>
            <a:ext cx="4393373" cy="305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Interoperability is useful in JavaScript, too</a:t>
            </a:r>
            <a:endParaRPr/>
          </a:p>
        </p:txBody>
      </p:sp>
      <p:sp>
        <p:nvSpPr>
          <p:cNvPr id="1219" name="Google Shape;1219;p122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in JavaScript</a:t>
            </a:r>
            <a:endParaRPr/>
          </a:p>
        </p:txBody>
      </p:sp>
      <p:sp>
        <p:nvSpPr>
          <p:cNvPr id="1220" name="Google Shape;1220;p122"/>
          <p:cNvSpPr txBox="1"/>
          <p:nvPr>
            <p:ph idx="1" type="body"/>
          </p:nvPr>
        </p:nvSpPr>
        <p:spPr>
          <a:xfrm>
            <a:off x="457200" y="2924775"/>
            <a:ext cx="6634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Instant data movement to/from Web Worker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Fast data movement to/from WebAssembly (zero-copy out)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Future integration with tools like duckdb-spatial in WebAssembly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👉 Building footprints colored by area; reprojection and area computed inside Wasm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Future high-performance applications will be Wasm-native, only making zero-copy views from JS for rendering.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Building a Rust-based GeoArrow-native geometry library that compiles to Wasm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21" name="Google Shape;1221;p122"/>
          <p:cNvSpPr txBox="1"/>
          <p:nvPr/>
        </p:nvSpPr>
        <p:spPr>
          <a:xfrm>
            <a:off x="4722500" y="6190825"/>
            <a:ext cx="73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https://observablehq.com/@kylebarron/prototyping-georust-geoarrow-in-webassembly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2" name="Google Shape;122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925" y="110263"/>
            <a:ext cx="4668316" cy="595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deck.gl</a:t>
            </a:r>
            <a:endParaRPr/>
          </a:p>
        </p:txBody>
      </p:sp>
      <p:sp>
        <p:nvSpPr>
          <p:cNvPr id="1228" name="Google Shape;1228;p12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Fastest analytical map rendering on the web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4"/>
          <p:cNvSpPr txBox="1"/>
          <p:nvPr>
            <p:ph type="title"/>
          </p:nvPr>
        </p:nvSpPr>
        <p:spPr>
          <a:xfrm>
            <a:off x="457194" y="1591325"/>
            <a:ext cx="4194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 is the browser's limiting factor for large data</a:t>
            </a:r>
            <a:endParaRPr/>
          </a:p>
        </p:txBody>
      </p:sp>
      <p:sp>
        <p:nvSpPr>
          <p:cNvPr id="1234" name="Google Shape;1234;p12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GeoParquet?</a:t>
            </a:r>
            <a:endParaRPr/>
          </a:p>
        </p:txBody>
      </p:sp>
      <p:sp>
        <p:nvSpPr>
          <p:cNvPr id="1235" name="Google Shape;1235;p124"/>
          <p:cNvSpPr txBox="1"/>
          <p:nvPr>
            <p:ph idx="1" type="body"/>
          </p:nvPr>
        </p:nvSpPr>
        <p:spPr>
          <a:xfrm>
            <a:off x="457200" y="2924775"/>
            <a:ext cx="75930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Bandwidth is the browser's limiting factor for large data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Efficient compression: Parquet files are much smaller than comparable formats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Partitioning: Fetch only the requested columns/chunks of file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Spatial partitioning a future addition to GeoParquet spec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Cloud-native support: Fetch parts of the same files used for backend analytics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5"/>
          <p:cNvSpPr/>
          <p:nvPr/>
        </p:nvSpPr>
        <p:spPr>
          <a:xfrm>
            <a:off x="723001" y="3805858"/>
            <a:ext cx="1404000" cy="1404300"/>
          </a:xfrm>
          <a:prstGeom prst="ellipse">
            <a:avLst/>
          </a:prstGeom>
          <a:solidFill>
            <a:srgbClr val="6AA84F"/>
          </a:solidFill>
          <a:ln cap="flat" cmpd="sng" w="152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25"/>
          <p:cNvSpPr/>
          <p:nvPr/>
        </p:nvSpPr>
        <p:spPr>
          <a:xfrm>
            <a:off x="3973188" y="3370858"/>
            <a:ext cx="2339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instancePositions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instanceRadius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instanceFillColors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instanceLineWidth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2" name="Google Shape;1242;p125"/>
          <p:cNvSpPr/>
          <p:nvPr/>
        </p:nvSpPr>
        <p:spPr>
          <a:xfrm>
            <a:off x="6414010" y="3370858"/>
            <a:ext cx="54969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[x0, y0, z0, x1, y1, z1,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r1,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[w0, w1,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3" name="Google Shape;1243;p125"/>
          <p:cNvSpPr/>
          <p:nvPr/>
        </p:nvSpPr>
        <p:spPr>
          <a:xfrm>
            <a:off x="3987784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125"/>
          <p:cNvSpPr/>
          <p:nvPr/>
        </p:nvSpPr>
        <p:spPr>
          <a:xfrm>
            <a:off x="6485710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Buffer Layout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5" name="Google Shape;1245;p125"/>
          <p:cNvSpPr/>
          <p:nvPr/>
        </p:nvSpPr>
        <p:spPr>
          <a:xfrm>
            <a:off x="457208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ScatterplotLayer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125"/>
          <p:cNvSpPr/>
          <p:nvPr/>
        </p:nvSpPr>
        <p:spPr>
          <a:xfrm>
            <a:off x="1415961" y="3811825"/>
            <a:ext cx="2375039" cy="732115"/>
          </a:xfrm>
          <a:custGeom>
            <a:rect b="b" l="l" r="r" t="t"/>
            <a:pathLst>
              <a:path extrusionOk="0" h="21964" w="71269">
                <a:moveTo>
                  <a:pt x="0" y="21964"/>
                </a:moveTo>
                <a:lnTo>
                  <a:pt x="21963" y="0"/>
                </a:lnTo>
                <a:lnTo>
                  <a:pt x="7126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247" name="Google Shape;1247;p125"/>
          <p:cNvCxnSpPr/>
          <p:nvPr/>
        </p:nvCxnSpPr>
        <p:spPr>
          <a:xfrm rot="10800000">
            <a:off x="1625025" y="4641341"/>
            <a:ext cx="21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8" name="Google Shape;1248;p125"/>
          <p:cNvCxnSpPr/>
          <p:nvPr/>
        </p:nvCxnSpPr>
        <p:spPr>
          <a:xfrm rot="10800000">
            <a:off x="1759425" y="5084127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9" name="Google Shape;1249;p125"/>
          <p:cNvSpPr/>
          <p:nvPr/>
        </p:nvSpPr>
        <p:spPr>
          <a:xfrm>
            <a:off x="2118018" y="4207766"/>
            <a:ext cx="1658052" cy="321225"/>
          </a:xfrm>
          <a:custGeom>
            <a:rect b="b" l="l" r="r" t="t"/>
            <a:pathLst>
              <a:path extrusionOk="0" h="9637" w="49754">
                <a:moveTo>
                  <a:pt x="0" y="9637"/>
                </a:moveTo>
                <a:lnTo>
                  <a:pt x="9637" y="0"/>
                </a:lnTo>
                <a:lnTo>
                  <a:pt x="4975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250" name="Google Shape;1250;p125"/>
          <p:cNvCxnSpPr>
            <a:endCxn id="1240" idx="6"/>
          </p:cNvCxnSpPr>
          <p:nvPr/>
        </p:nvCxnSpPr>
        <p:spPr>
          <a:xfrm flipH="1" rot="10800000">
            <a:off x="1460701" y="4508008"/>
            <a:ext cx="666300" cy="2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125"/>
          <p:cNvCxnSpPr/>
          <p:nvPr/>
        </p:nvCxnSpPr>
        <p:spPr>
          <a:xfrm rot="10800000">
            <a:off x="1430906" y="5114525"/>
            <a:ext cx="0" cy="1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52" name="Google Shape;1252;p125"/>
          <p:cNvSpPr/>
          <p:nvPr/>
        </p:nvSpPr>
        <p:spPr>
          <a:xfrm>
            <a:off x="1415935" y="5305958"/>
            <a:ext cx="2375196" cy="201728"/>
          </a:xfrm>
          <a:custGeom>
            <a:rect b="b" l="l" r="r" t="t"/>
            <a:pathLst>
              <a:path extrusionOk="0" h="6052" w="72167">
                <a:moveTo>
                  <a:pt x="0" y="0"/>
                </a:moveTo>
                <a:lnTo>
                  <a:pt x="6051" y="6052"/>
                </a:lnTo>
                <a:lnTo>
                  <a:pt x="72167" y="5827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1253" name="Google Shape;1253;p125"/>
          <p:cNvSpPr txBox="1"/>
          <p:nvPr/>
        </p:nvSpPr>
        <p:spPr>
          <a:xfrm>
            <a:off x="868175" y="6370825"/>
            <a:ext cx="4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Slide from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deck.gl Technical Deep Dive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(Xiaoji Chen)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125"/>
          <p:cNvSpPr txBox="1"/>
          <p:nvPr>
            <p:ph type="title"/>
          </p:nvPr>
        </p:nvSpPr>
        <p:spPr>
          <a:xfrm>
            <a:off x="457198" y="1591325"/>
            <a:ext cx="3288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deck.gl’s binary API generally compatible with GeoArrow</a:t>
            </a:r>
            <a:endParaRPr/>
          </a:p>
        </p:txBody>
      </p:sp>
      <p:sp>
        <p:nvSpPr>
          <p:cNvPr id="1255" name="Google Shape;1255;p125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GeoArrow?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8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97" name="Google Shape;1097;p108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1098" name="Google Shape;1098;p108"/>
          <p:cNvSpPr txBox="1"/>
          <p:nvPr>
            <p:ph idx="4" type="title"/>
          </p:nvPr>
        </p:nvSpPr>
        <p:spPr>
          <a:xfrm>
            <a:off x="6743875" y="2547100"/>
            <a:ext cx="36735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</a:t>
            </a:r>
            <a:endParaRPr/>
          </a:p>
        </p:txBody>
      </p:sp>
      <p:sp>
        <p:nvSpPr>
          <p:cNvPr id="1099" name="Google Shape;1099;p108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How to Use</a:t>
            </a:r>
            <a:endParaRPr/>
          </a:p>
        </p:txBody>
      </p:sp>
      <p:sp>
        <p:nvSpPr>
          <p:cNvPr id="1261" name="Google Shape;1261;p12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the data</a:t>
            </a:r>
            <a:endParaRPr/>
          </a:p>
        </p:txBody>
      </p:sp>
      <p:sp>
        <p:nvSpPr>
          <p:cNvPr id="1267" name="Google Shape;1267;p127"/>
          <p:cNvSpPr txBox="1"/>
          <p:nvPr>
            <p:ph idx="2" type="title"/>
          </p:nvPr>
        </p:nvSpPr>
        <p:spPr>
          <a:xfrm>
            <a:off x="457200" y="1897325"/>
            <a:ext cx="8227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GeoParquet with OGR</a:t>
            </a:r>
            <a:endParaRPr/>
          </a:p>
        </p:txBody>
      </p:sp>
      <p:sp>
        <p:nvSpPr>
          <p:cNvPr id="1268" name="Google Shape;1268;p127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Easy to create with OGR since version 3.5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GeoArrow geometry encoding </a:t>
            </a: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not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valid GeoParquet 1.0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May be added to GeoParquet 1.1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GeoArrow-specific Python, Rust, C tooling in development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69" name="Google Shape;12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2614984"/>
            <a:ext cx="5646300" cy="276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8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</a:t>
            </a:r>
            <a:endParaRPr/>
          </a:p>
        </p:txBody>
      </p:sp>
      <p:sp>
        <p:nvSpPr>
          <p:cNvPr id="1275" name="Google Shape;1275;p12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parquet-wasm</a:t>
            </a:r>
            <a:endParaRPr/>
          </a:p>
        </p:txBody>
      </p:sp>
      <p:sp>
        <p:nvSpPr>
          <p:cNvPr id="1276" name="Google Shape;1276;p128"/>
          <p:cNvSpPr txBox="1"/>
          <p:nvPr>
            <p:ph idx="1" type="body"/>
          </p:nvPr>
        </p:nvSpPr>
        <p:spPr>
          <a:xfrm>
            <a:off x="457200" y="2924775"/>
            <a:ext cx="5250300" cy="302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WebAssembly (Rust) implementation of reading and writing Parquet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Parses Parquet into Arrow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GeoParquet file with 1M buildings (7M coords) parses in </a:t>
            </a: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1.3 seconds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(mac pro 14” 2023)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Wasm bundle size: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309kb (no compressions)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741kb (all compressions)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961kb (all compressions + async support)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77" name="Google Shape;127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3326713"/>
            <a:ext cx="5606799" cy="2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9"/>
          <p:cNvSpPr txBox="1"/>
          <p:nvPr>
            <p:ph type="title"/>
          </p:nvPr>
        </p:nvSpPr>
        <p:spPr>
          <a:xfrm>
            <a:off x="457198" y="1591325"/>
            <a:ext cx="31821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 (with WKB parsing)</a:t>
            </a:r>
            <a:endParaRPr/>
          </a:p>
        </p:txBody>
      </p:sp>
      <p:sp>
        <p:nvSpPr>
          <p:cNvPr id="1283" name="Google Shape;1283;p12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</a:t>
            </a:r>
            <a:r>
              <a:rPr lang="en"/>
              <a:t>parquet-wasm</a:t>
            </a:r>
            <a:endParaRPr/>
          </a:p>
        </p:txBody>
      </p:sp>
      <p:sp>
        <p:nvSpPr>
          <p:cNvPr id="1284" name="Google Shape;1284;p129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Adds Rust implementation of WKB parsing to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parquet-wasm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Parses GeoParquet into GeoArrow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Will be published “</a:t>
            </a:r>
            <a:r>
              <a:rPr i="1" lang="en" sz="1400">
                <a:solidFill>
                  <a:schemeClr val="dk1"/>
                </a:solidFill>
                <a:highlight>
                  <a:schemeClr val="lt1"/>
                </a:highlight>
              </a:rPr>
              <a:t>soon”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 to NPM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Hopefully by end of 2023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85" name="Google Shape;128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529550"/>
            <a:ext cx="6176650" cy="29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binary API</a:t>
            </a:r>
            <a:endParaRPr/>
          </a:p>
        </p:txBody>
      </p:sp>
      <p:sp>
        <p:nvSpPr>
          <p:cNvPr id="1291" name="Google Shape;1291;p13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rendering (old)</a:t>
            </a:r>
            <a:endParaRPr/>
          </a:p>
        </p:txBody>
      </p:sp>
      <p:sp>
        <p:nvSpPr>
          <p:cNvPr id="1292" name="Google Shape;1292;p130"/>
          <p:cNvSpPr txBox="1"/>
          <p:nvPr>
            <p:ph idx="1" type="body"/>
          </p:nvPr>
        </p:nvSpPr>
        <p:spPr>
          <a:xfrm>
            <a:off x="457200" y="2924775"/>
            <a:ext cx="5414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Pass GeoArrow coordinate buffers into the deck.gl binary API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Downsides: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Very low level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Easy to mess up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Confusing footguns (i.e. accessor lengths must match vertex lengths)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93" name="Google Shape;129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950" y="584978"/>
            <a:ext cx="5958625" cy="568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binary API</a:t>
            </a:r>
            <a:endParaRPr/>
          </a:p>
        </p:txBody>
      </p:sp>
      <p:sp>
        <p:nvSpPr>
          <p:cNvPr id="1299" name="Google Shape;1299;p13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ono"/>
                <a:ea typeface="Roboto Mono"/>
                <a:cs typeface="Roboto Mono"/>
                <a:sym typeface="Roboto Mono"/>
              </a:rPr>
              <a:t>@geoarrow/deck.gl-layers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0" name="Google Shape;1300;p131"/>
          <p:cNvSpPr txBox="1"/>
          <p:nvPr>
            <p:ph idx="1" type="body"/>
          </p:nvPr>
        </p:nvSpPr>
        <p:spPr>
          <a:xfrm>
            <a:off x="457200" y="2924775"/>
            <a:ext cx="6128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Brand-spanking new library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Simplifies using the deck.gl binary API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Mimics existing deck.gl layers: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ScatterplotLayer -&gt;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GeoArrowScatterplotLayer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PathLayer -&gt; GeoArrowPathLayer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SolidPolygonLayer -&gt; GeoArrowSolidPolygonLayer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@geoarrow/deck.gl-layers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6" name="Google Shape;1306;p132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rendering </a:t>
            </a:r>
            <a:r>
              <a:rPr lang="en"/>
              <a:t>(new)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07" name="Google Shape;130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00" y="2580125"/>
            <a:ext cx="6544471" cy="319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271" y="152400"/>
            <a:ext cx="496505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75" y="126500"/>
            <a:ext cx="4986850" cy="65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@geoarrow/deck.gl-layers</a:t>
            </a:r>
            <a:endParaRPr/>
          </a:p>
        </p:txBody>
      </p:sp>
      <p:sp>
        <p:nvSpPr>
          <p:cNvPr id="1315" name="Google Shape;1315;p133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rendering (new)</a:t>
            </a:r>
            <a:endParaRPr/>
          </a:p>
        </p:txBody>
      </p:sp>
      <p:pic>
        <p:nvPicPr>
          <p:cNvPr id="1316" name="Google Shape;1316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0125"/>
            <a:ext cx="6544471" cy="337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p133"/>
          <p:cNvCxnSpPr/>
          <p:nvPr/>
        </p:nvCxnSpPr>
        <p:spPr>
          <a:xfrm rot="10800000">
            <a:off x="4588125" y="5796925"/>
            <a:ext cx="5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4"/>
          <p:cNvSpPr txBox="1"/>
          <p:nvPr>
            <p:ph type="title"/>
          </p:nvPr>
        </p:nvSpPr>
        <p:spPr>
          <a:xfrm>
            <a:off x="457210" y="9167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+ GeoArrow + d</a:t>
            </a:r>
            <a:r>
              <a:rPr lang="en"/>
              <a:t>eck.gl</a:t>
            </a:r>
            <a:endParaRPr/>
          </a:p>
        </p:txBody>
      </p:sp>
      <p:sp>
        <p:nvSpPr>
          <p:cNvPr id="1323" name="Google Shape;1323;p134"/>
          <p:cNvSpPr txBox="1"/>
          <p:nvPr>
            <p:ph idx="2" type="title"/>
          </p:nvPr>
        </p:nvSpPr>
        <p:spPr>
          <a:xfrm>
            <a:off x="457200" y="122277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really fast!</a:t>
            </a:r>
            <a:endParaRPr/>
          </a:p>
        </p:txBody>
      </p:sp>
      <p:pic>
        <p:nvPicPr>
          <p:cNvPr id="1324" name="Google Shape;132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25" y="2020925"/>
            <a:ext cx="9173458" cy="3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4"/>
          <p:cNvSpPr txBox="1"/>
          <p:nvPr>
            <p:ph idx="1" type="body"/>
          </p:nvPr>
        </p:nvSpPr>
        <p:spPr>
          <a:xfrm>
            <a:off x="3042250" y="5994000"/>
            <a:ext cx="6634800" cy="813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3.2 million points rendered in deck.gl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https://observablehq.com/@kylebarron/geoparquet-on-the-web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5"/>
          <p:cNvSpPr txBox="1"/>
          <p:nvPr>
            <p:ph type="title"/>
          </p:nvPr>
        </p:nvSpPr>
        <p:spPr>
          <a:xfrm>
            <a:off x="457200" y="18288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But… 99% of spatial data science happens in Python…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31" name="Google Shape;1331;p13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Can we link the two?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2" name="Google Shape;133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125" y="4375925"/>
            <a:ext cx="1572525" cy="19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9"/>
          <p:cNvSpPr txBox="1"/>
          <p:nvPr>
            <p:ph type="title"/>
          </p:nvPr>
        </p:nvSpPr>
        <p:spPr>
          <a:xfrm>
            <a:off x="602975" y="2658000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Simpler, faster </a:t>
            </a:r>
            <a:r>
              <a:rPr lang="en" sz="4600">
                <a:solidFill>
                  <a:schemeClr val="lt1"/>
                </a:solidFill>
              </a:rPr>
              <a:t>rendering of large analytical vector datasets</a:t>
            </a:r>
            <a:endParaRPr sz="4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6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Enter </a:t>
            </a:r>
            <a:r>
              <a:rPr i="1" lang="en">
                <a:solidFill>
                  <a:srgbClr val="F3F3F3"/>
                </a:solidFill>
              </a:rPr>
              <a:t>lonboard</a:t>
            </a:r>
            <a:endParaRPr i="1">
              <a:solidFill>
                <a:srgbClr val="F3F3F3"/>
              </a:solidFill>
            </a:endParaRPr>
          </a:p>
        </p:txBody>
      </p:sp>
      <p:pic>
        <p:nvPicPr>
          <p:cNvPr id="1338" name="Google Shape;13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00" y="1776350"/>
            <a:ext cx="9997348" cy="50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6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37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3M points in 2.5 seconds </a:t>
            </a:r>
            <a:r>
              <a:rPr i="1" lang="en" sz="4600">
                <a:solidFill>
                  <a:srgbClr val="F3F3F3"/>
                </a:solidFill>
              </a:rPr>
              <a:t>from Python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345" name="Google Shape;1345;p137"/>
          <p:cNvPicPr preferRelativeResize="0"/>
          <p:nvPr/>
        </p:nvPicPr>
        <p:blipFill rotWithShape="1">
          <a:blip r:embed="rId3">
            <a:alphaModFix/>
          </a:blip>
          <a:srcRect b="0" l="0" r="0" t="12342"/>
          <a:stretch/>
        </p:blipFill>
        <p:spPr>
          <a:xfrm>
            <a:off x="950838" y="1734100"/>
            <a:ext cx="10287275" cy="51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37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8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Swap colormaps in a fraction of a second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352" name="Google Shape;1352;p138"/>
          <p:cNvPicPr preferRelativeResize="0"/>
          <p:nvPr/>
        </p:nvPicPr>
        <p:blipFill rotWithShape="1">
          <a:blip r:embed="rId3">
            <a:alphaModFix/>
          </a:blip>
          <a:srcRect b="14525" l="2258" r="2458" t="5269"/>
          <a:stretch/>
        </p:blipFill>
        <p:spPr>
          <a:xfrm>
            <a:off x="261175" y="2171700"/>
            <a:ext cx="11666600" cy="39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8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9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sp>
        <p:nvSpPr>
          <p:cNvPr id="1359" name="Google Shape;1359;p139"/>
          <p:cNvSpPr txBox="1"/>
          <p:nvPr/>
        </p:nvSpPr>
        <p:spPr>
          <a:xfrm>
            <a:off x="457200" y="3429000"/>
            <a:ext cx="59592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 million points from a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geopandas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GeoDataFrame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ipyleaflet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3min 30s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(then crashed the notebook)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ydeck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2min 23s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(then crashed the notebook)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onboard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2.6s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139"/>
          <p:cNvSpPr txBox="1"/>
          <p:nvPr/>
        </p:nvSpPr>
        <p:spPr>
          <a:xfrm>
            <a:off x="457210" y="1897325"/>
            <a:ext cx="52098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Comparison</a:t>
            </a:r>
            <a:endParaRPr b="1" sz="3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0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sp>
        <p:nvSpPr>
          <p:cNvPr id="1366" name="Google Shape;1366;p140"/>
          <p:cNvSpPr txBox="1"/>
          <p:nvPr/>
        </p:nvSpPr>
        <p:spPr>
          <a:xfrm>
            <a:off x="457200" y="1708350"/>
            <a:ext cx="59592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GeoArrow &amp; GeoParquet throughout the data pipeline.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—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GeoPandas to GeoArrow to Parquet.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—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Transfer compressed binary buffers to the Browser.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—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Decode Parquet to GeoArrow.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—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deck.gl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Pass GeoArrow buffers to the GPU.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Font typeface="Roboto"/>
              <a:buChar char="—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Updating colors doesn’t modify main table.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7" name="Google Shape;136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25" y="4146775"/>
            <a:ext cx="10579901" cy="26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40"/>
          <p:cNvSpPr txBox="1"/>
          <p:nvPr>
            <p:ph type="title"/>
          </p:nvPr>
        </p:nvSpPr>
        <p:spPr>
          <a:xfrm>
            <a:off x="457200" y="825075"/>
            <a:ext cx="109830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3F3F3"/>
                </a:solidFill>
              </a:rPr>
              <a:t>How is it so fast?</a:t>
            </a:r>
            <a:endParaRPr i="1" sz="3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1"/>
          <p:cNvSpPr txBox="1"/>
          <p:nvPr>
            <p:ph type="title"/>
          </p:nvPr>
        </p:nvSpPr>
        <p:spPr>
          <a:xfrm>
            <a:off x="457200" y="825075"/>
            <a:ext cx="10983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3F3F3"/>
                </a:solidFill>
              </a:rPr>
              <a:t>What’s in a name?</a:t>
            </a:r>
            <a:endParaRPr i="1" sz="4600">
              <a:solidFill>
                <a:srgbClr val="F3F3F3"/>
              </a:solidFill>
            </a:endParaRPr>
          </a:p>
        </p:txBody>
      </p:sp>
      <p:pic>
        <p:nvPicPr>
          <p:cNvPr id="1374" name="Google Shape;1374;p141"/>
          <p:cNvPicPr preferRelativeResize="0"/>
          <p:nvPr/>
        </p:nvPicPr>
        <p:blipFill rotWithShape="1">
          <a:blip r:embed="rId3">
            <a:alphaModFix/>
          </a:blip>
          <a:srcRect b="0" l="14136" r="10226" t="0"/>
          <a:stretch/>
        </p:blipFill>
        <p:spPr>
          <a:xfrm>
            <a:off x="6155400" y="2214675"/>
            <a:ext cx="5540900" cy="4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1"/>
          <p:cNvSpPr txBox="1"/>
          <p:nvPr>
            <p:ph idx="4294967295" type="body"/>
          </p:nvPr>
        </p:nvSpPr>
        <p:spPr>
          <a:xfrm>
            <a:off x="457200" y="2791625"/>
            <a:ext cx="49914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47500"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"deck" is the part of a skateboard you ride on. What's a fast, geospatial skateboard?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b="1" i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</a:t>
            </a:r>
            <a:r>
              <a:rPr b="1" lang="en" sz="46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board.</a:t>
            </a:r>
            <a:endParaRPr b="1" sz="46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6" name="Google Shape;1376;p141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sp>
        <p:nvSpPr>
          <p:cNvPr id="1377" name="Google Shape;1377;p141"/>
          <p:cNvSpPr txBox="1"/>
          <p:nvPr>
            <p:ph idx="4294967295" type="body"/>
          </p:nvPr>
        </p:nvSpPr>
        <p:spPr>
          <a:xfrm>
            <a:off x="6155450" y="6400800"/>
            <a:ext cx="5541000" cy="457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 Kiri Carini &amp; Dall-E &amp; </a:t>
            </a: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 skateboarders’ </a:t>
            </a:r>
            <a:r>
              <a:rPr b="1" lang="en" sz="1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training data</a:t>
            </a:r>
            <a:endParaRPr b="1" sz="14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42"/>
          <p:cNvSpPr txBox="1"/>
          <p:nvPr>
            <p:ph type="title"/>
          </p:nvPr>
        </p:nvSpPr>
        <p:spPr>
          <a:xfrm>
            <a:off x="9924425" y="81000"/>
            <a:ext cx="21918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F3F3F3"/>
                </a:solidFill>
              </a:rPr>
              <a:t>ds.io/lonboard</a:t>
            </a:r>
            <a:endParaRPr b="0" i="1" sz="2600">
              <a:solidFill>
                <a:srgbClr val="F3F3F3"/>
              </a:solidFill>
            </a:endParaRPr>
          </a:p>
        </p:txBody>
      </p:sp>
      <p:sp>
        <p:nvSpPr>
          <p:cNvPr id="1383" name="Google Shape;1383;p142"/>
          <p:cNvSpPr txBox="1"/>
          <p:nvPr/>
        </p:nvSpPr>
        <p:spPr>
          <a:xfrm>
            <a:off x="457200" y="1708350"/>
            <a:ext cx="59592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730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Very bleeding edge &amp; new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transfer from remote Jupyter environments can crash kernel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Can’t yet render mixed-type geometries in a single column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Can’t yet render multiple data layers on a single map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Font typeface="Roboto"/>
              <a:buChar char="—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Can’t yet show tooltip on hover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4" name="Google Shape;1384;p142"/>
          <p:cNvSpPr txBox="1"/>
          <p:nvPr>
            <p:ph type="title"/>
          </p:nvPr>
        </p:nvSpPr>
        <p:spPr>
          <a:xfrm>
            <a:off x="457200" y="825075"/>
            <a:ext cx="10983000" cy="75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3F3F3"/>
                </a:solidFill>
              </a:rPr>
              <a:t>Caveats &amp; Future Work</a:t>
            </a:r>
            <a:endParaRPr i="1" sz="3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43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1" name="Google Shape;1391;p143"/>
          <p:cNvSpPr txBox="1"/>
          <p:nvPr>
            <p:ph idx="1" type="body"/>
          </p:nvPr>
        </p:nvSpPr>
        <p:spPr>
          <a:xfrm>
            <a:off x="457200" y="2924775"/>
            <a:ext cx="6824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Lonboard: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https://ds.io/lonboard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@geoarrow/deck.gl-layers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github.com/geoarrow/deck.gl-layers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geoparquet.org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geoarrow.org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Observable notebooks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https://observablehq.com/@kylebarron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https://observablehq.com/@developmentseed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4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</a:t>
            </a:r>
            <a:endParaRPr/>
          </a:p>
        </p:txBody>
      </p:sp>
      <p:sp>
        <p:nvSpPr>
          <p:cNvPr id="1397" name="Google Shape;1397;p144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kylebarron2</a:t>
            </a:r>
            <a:endParaRPr/>
          </a:p>
        </p:txBody>
      </p:sp>
      <p:sp>
        <p:nvSpPr>
          <p:cNvPr id="1398" name="Google Shape;1398;p144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kylebarrongeo</a:t>
            </a:r>
            <a:endParaRPr/>
          </a:p>
        </p:txBody>
      </p:sp>
      <p:sp>
        <p:nvSpPr>
          <p:cNvPr id="1399" name="Google Shape;1399;p144"/>
          <p:cNvSpPr/>
          <p:nvPr/>
        </p:nvSpPr>
        <p:spPr>
          <a:xfrm>
            <a:off x="6766650" y="4897575"/>
            <a:ext cx="1841100" cy="75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0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10" name="Google Shape;1110;p110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11" name="Google Shape;1111;p110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web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0"/>
          <p:cNvSpPr txBox="1"/>
          <p:nvPr>
            <p:ph idx="4" type="title"/>
          </p:nvPr>
        </p:nvSpPr>
        <p:spPr>
          <a:xfrm>
            <a:off x="8265900" y="3051776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13" name="Google Shape;1113;p110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4" name="Google Shape;1114;p110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15" name="Google Shape;1115;p110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6" name="Google Shape;1116;p110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1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rendering on the web</a:t>
            </a:r>
            <a:endParaRPr/>
          </a:p>
        </p:txBody>
      </p:sp>
      <p:sp>
        <p:nvSpPr>
          <p:cNvPr id="1122" name="Google Shape;1122;p111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23" name="Google Shape;1123;p111"/>
          <p:cNvSpPr txBox="1"/>
          <p:nvPr>
            <p:ph idx="3" type="title"/>
          </p:nvPr>
        </p:nvSpPr>
        <p:spPr>
          <a:xfrm>
            <a:off x="457200" y="1897325"/>
            <a:ext cx="7299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</a:t>
            </a:r>
            <a:r>
              <a:rPr lang="en"/>
              <a:t>p</a:t>
            </a:r>
            <a:r>
              <a:rPr lang="en"/>
              <a:t>arts of web maps (slow)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11"/>
          <p:cNvSpPr txBox="1"/>
          <p:nvPr>
            <p:ph idx="4" type="title"/>
          </p:nvPr>
        </p:nvSpPr>
        <p:spPr>
          <a:xfrm>
            <a:off x="8265900" y="3051776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25" name="Google Shape;1125;p111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eck.gl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Has to be converted </a:t>
            </a:r>
            <a:r>
              <a:rPr i="1"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</a:t>
            </a: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binary buffers to be copied to the GPU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6" name="Google Shape;1126;p111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27" name="Google Shape;1127;p111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GeoJSON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Massive file size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Very slow to read and write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No partial reads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8" name="Google Shape;1128;p111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GeoJSON-like JavaScript objects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overhead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Can’t be shared with web worker or WebAssembly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garbage collector overhead (many small JavaScript array objects)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data pipelines are fast</a:t>
            </a:r>
            <a:endParaRPr/>
          </a:p>
        </p:txBody>
      </p:sp>
      <p:sp>
        <p:nvSpPr>
          <p:cNvPr id="1134" name="Google Shape;1134;p11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to the browser</a:t>
            </a:r>
            <a:endParaRPr/>
          </a:p>
        </p:txBody>
      </p:sp>
      <p:sp>
        <p:nvSpPr>
          <p:cNvPr id="1135" name="Google Shape;1135;p11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Three parts of web maps (fast)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2"/>
          <p:cNvSpPr txBox="1"/>
          <p:nvPr>
            <p:ph idx="4" type="title"/>
          </p:nvPr>
        </p:nvSpPr>
        <p:spPr>
          <a:xfrm>
            <a:off x="8265900" y="3051776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Render to screen</a:t>
            </a:r>
            <a:endParaRPr/>
          </a:p>
        </p:txBody>
      </p:sp>
      <p:sp>
        <p:nvSpPr>
          <p:cNvPr id="1137" name="Google Shape;1137;p112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deck.gl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</a:t>
            </a:r>
            <a:r>
              <a:rPr i="1"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analytical map rendering on the web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Copy directly from GeoArrow memory to the GPU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8" name="Google Shape;1138;p112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data in memory</a:t>
            </a:r>
            <a:endParaRPr/>
          </a:p>
        </p:txBody>
      </p:sp>
      <p:sp>
        <p:nvSpPr>
          <p:cNvPr id="1139" name="Google Shape;1139;p112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GeoArrow</a:t>
            </a:r>
            <a:endParaRPr b="1"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Most efficient way to represent geospatial DataFrames</a:t>
            </a:r>
            <a:endParaRPr i="1"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Binary buffers store entire column’s data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serialization to share with web worker or WebAssembly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-"/>
            </a:pPr>
            <a:r>
              <a:rPr lang="en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garbage collector overhead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0" name="Google Shape;1140;p112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GeoParquet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Fastest way to move data</a:t>
            </a:r>
            <a:endParaRPr i="1"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Efficient compression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Remote partial reads (cloud-native)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Very fast to read and write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GeoParquet</a:t>
            </a:r>
            <a:endParaRPr/>
          </a:p>
        </p:txBody>
      </p:sp>
      <p:sp>
        <p:nvSpPr>
          <p:cNvPr id="1146" name="Google Shape;1146;p1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Most efficient file format for analytical vector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De-facto columnar file format for tabular data</a:t>
            </a:r>
            <a:endParaRPr/>
          </a:p>
        </p:txBody>
      </p:sp>
      <p:sp>
        <p:nvSpPr>
          <p:cNvPr id="1152" name="Google Shape;1152;p114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Chunked, columnar data format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Extensive type system, including nested types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Extremely efficient compression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Implementations in JS (Wasm), Python, C, Java, Rust, etc.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Widely adopted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Snowflake, BigQuery, RedShift, Databricks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Hadoop, Spark, DuckDB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Pandas, Polars, Velox, DataFusion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Originated in 2013 with Hadoop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53" name="Google Shape;1153;p11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1154" name="Google Shape;115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support for Parquet</a:t>
            </a:r>
            <a:endParaRPr/>
          </a:p>
        </p:txBody>
      </p:sp>
      <p:sp>
        <p:nvSpPr>
          <p:cNvPr id="1160" name="Google Shape;1160;p11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pic>
        <p:nvPicPr>
          <p:cNvPr id="1161" name="Google Shape;11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15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Extends Parquet for geospatial data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Readable by non-geospatial tools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Cloud-native: read chunks of file efficiently via HTTP range requests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 the same data files for backend analysis and frontend visualization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Increasing adoption: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GeoPandas, QGIS, Apache Sedona, GDAL/OGR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Future work: spatial partitioning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Specification recently hit 1.0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